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61" r:id="rId13"/>
    <p:sldId id="262" r:id="rId14"/>
    <p:sldId id="263" r:id="rId15"/>
    <p:sldId id="264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ibre Franklin" panose="00000500000000000000" charset="0"/>
      <p:regular r:id="rId22"/>
      <p:bold r:id="rId23"/>
      <p:italic r:id="rId24"/>
      <p:boldItalic r:id="rId25"/>
    </p:embeddedFont>
    <p:embeddedFont>
      <p:font typeface="Libre Franklin Medium" panose="020B0604020202020204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KX6QbVZGEskgC/OSIQa07QcGOX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TI" initials="" lastIdx="12" clrIdx="0"/>
  <p:cmAuthor id="1" name="Sadu Toledo de Souza" initials="STdS" lastIdx="32" clrIdx="1">
    <p:extLst>
      <p:ext uri="{19B8F6BF-5375-455C-9EA6-DF929625EA0E}">
        <p15:presenceInfo xmlns:p15="http://schemas.microsoft.com/office/powerpoint/2012/main" userId="Sadu Toledo de Sou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59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3:19.525" idx="1">
    <p:pos x="6313" y="878"/>
    <p:text>Quem eu sou? (nome, formação, cargo, etc.)
Por que este trabalho é relevante para mim?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s"/>
      </p:ext>
    </p:extLst>
  </p:cm>
  <p:cm authorId="1" dt="2021-04-05T17:35:49.791" idx="1">
    <p:pos x="6313" y="1014"/>
    <p:text>1 - Comentar sobre minha formação a bastante tempo em 2004, e tenho longo tempo no desenvolvimento de software, bucando aprimoramento e atualemente JAVA mas quero conhcer mais sobre TS.
1.1 - Meus objetivos no curso de MBA</p:text>
    <p:extLst>
      <p:ext uri="{C676402C-5697-4E1C-873F-D02D1690AC5C}">
        <p15:threadingInfo xmlns:p15="http://schemas.microsoft.com/office/powerpoint/2012/main" timeZoneBias="180">
          <p15:parentCm authorId="0" idx="1"/>
        </p15:threadingInfo>
      </p:ext>
    </p:extLst>
  </p:cm>
  <p:cm authorId="1" dt="2021-04-05T17:35:50.254" idx="2">
    <p:pos x="10" y="10"/>
    <p:text>2 - Explicar o ASO.</p:text>
    <p:extLst>
      <p:ext uri="{C676402C-5697-4E1C-873F-D02D1690AC5C}">
        <p15:threadingInfo xmlns:p15="http://schemas.microsoft.com/office/powerpoint/2012/main" timeZoneBias="180"/>
      </p:ext>
    </p:extLst>
  </p:cm>
  <p:cm authorId="1" dt="2021-04-05T17:39:50.014" idx="3">
    <p:pos x="10" y="146"/>
    <p:text>2.1 - Explicar o documento propriamente dito, exemplificar a emissão do ASO. Admissional.
2.2 - Comentar que hoje o que existe é muito precario, complicado de utilizar o serviço e de contratar.
2.3 Explicar a meta de torna essa tarefa de emissão do ASO simples.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  <p:cm authorId="1" dt="2021-04-05T18:13:25.141" idx="14">
    <p:pos x="146" y="146"/>
    <p:text>3 - Mostrar que o projeto tem muito potencial para ser explorado para oferecer serviços na emissão do ASO, mas também na gestão das informações entre as outras diversar personas.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09.310" idx="2">
    <p:pos x="1521" y="1458"/>
    <p:text>Qual ou quais são as principais dores identificadas?
O quão grande é esse problema? 
O que evidencia e reforça as dores? (depoimentos, fotos, dados secundários, etc.)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o"/>
      </p:ext>
    </p:extLst>
  </p:cm>
  <p:cm authorId="1" dt="2021-04-05T17:46:40.408" idx="5">
    <p:pos x="1521" y="1594"/>
    <p:text>Uma ferramenta que possibilite a emissão, armazenamento do documento ASO.</p:text>
    <p:extLst>
      <p:ext uri="{C676402C-5697-4E1C-873F-D02D1690AC5C}">
        <p15:threadingInfo xmlns:p15="http://schemas.microsoft.com/office/powerpoint/2012/main" timeZoneBias="180">
          <p15:parentCm authorId="0" idx="2"/>
        </p15:threadingInfo>
      </p:ext>
    </p:extLst>
  </p:cm>
  <p:cm authorId="1" dt="2021-04-05T17:46:55.873" idx="6">
    <p:pos x="1521" y="1730"/>
    <p:text>Segurança e backup dessa informação.</p:text>
    <p:extLst>
      <p:ext uri="{C676402C-5697-4E1C-873F-D02D1690AC5C}">
        <p15:threadingInfo xmlns:p15="http://schemas.microsoft.com/office/powerpoint/2012/main" timeZoneBias="180">
          <p15:parentCm authorId="0" idx="2"/>
        </p15:threadingInfo>
      </p:ext>
    </p:extLst>
  </p:cm>
  <p:cm authorId="1" dt="2021-04-05T17:47:43.233" idx="7">
    <p:pos x="1521" y="1866"/>
    <p:text>Grande dificuldade de gerenciar as informações necessária para o funcionário.</p:text>
    <p:extLst>
      <p:ext uri="{C676402C-5697-4E1C-873F-D02D1690AC5C}">
        <p15:threadingInfo xmlns:p15="http://schemas.microsoft.com/office/powerpoint/2012/main" timeZoneBias="180">
          <p15:parentCm authorId="0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51.659" idx="3">
    <p:pos x="671" y="852"/>
    <p:text>O que eu proponho para resolver as dores?
Como funciona minha solução?
Qual o estágio atual de minha solução?
O que as pessoas falam sobre a solução proposta?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g"/>
      </p:ext>
    </p:extLst>
  </p:cm>
  <p:cm authorId="1" dt="2021-04-05T17:48:23.960" idx="8">
    <p:pos x="671" y="988"/>
    <p:text>Sistema Web, desenvolvido em React, SPA. 
Explorar bastante os recursos que React permite para criar componentes mais faceis de serem utilizado pelo usuário, com foco na melhor usabilidade para usuário.</p:text>
    <p:extLst>
      <p:ext uri="{C676402C-5697-4E1C-873F-D02D1690AC5C}">
        <p15:threadingInfo xmlns:p15="http://schemas.microsoft.com/office/powerpoint/2012/main" timeZoneBias="180">
          <p15:parentCm authorId="0" idx="3"/>
        </p15:threadingInfo>
      </p:ext>
    </p:extLst>
  </p:cm>
  <p:cm authorId="1" dt="2021-04-05T17:48:57.432" idx="9">
    <p:pos x="671" y="1124"/>
    <p:text>Nessa primeira etapa entregar um MVP para emissão do documento ASO.</p:text>
    <p:extLst>
      <p:ext uri="{C676402C-5697-4E1C-873F-D02D1690AC5C}">
        <p15:threadingInfo xmlns:p15="http://schemas.microsoft.com/office/powerpoint/2012/main" timeZoneBias="180">
          <p15:parentCm authorId="0" idx="3"/>
        </p15:threadingInfo>
      </p:ext>
    </p:extLst>
  </p:cm>
  <p:cm authorId="1" dt="2021-04-05T17:54:10.977" idx="10">
    <p:pos x="671" y="1260"/>
    <p:text>Mas o projeto por fim teremos o modulo de Atendimento do ASO.
Gestão de Funcionários - Internet / Mobile.
Gestão Medica - Internet / Mobile, responsivo ou SPA.
Gestão Financeira - Internet.</p:text>
    <p:extLst>
      <p:ext uri="{C676402C-5697-4E1C-873F-D02D1690AC5C}">
        <p15:threadingInfo xmlns:p15="http://schemas.microsoft.com/office/powerpoint/2012/main" timeZoneBias="180">
          <p15:parentCm authorId="0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5:44.213" idx="4">
    <p:pos x="4635" y="1042"/>
    <p:text>O que diferencia minha solução das demais (tecnologia, facilidade de utilização, custo etc.)?
Qual minha proposta de valor?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k"/>
      </p:ext>
    </p:extLst>
  </p:cm>
  <p:cm authorId="1" dt="2021-04-05T18:11:56.296" idx="11">
    <p:pos x="4635" y="1178"/>
    <p:text>A ideia que a grande facilidade de uso que o usuário vai experimentar, torne possível realizar um atendimento simplificado pelo atendente.</p:text>
    <p:extLst>
      <p:ext uri="{C676402C-5697-4E1C-873F-D02D1690AC5C}">
        <p15:threadingInfo xmlns:p15="http://schemas.microsoft.com/office/powerpoint/2012/main" timeZoneBias="180">
          <p15:parentCm authorId="0" idx="4"/>
        </p15:threadingInfo>
      </p:ext>
    </p:extLst>
  </p:cm>
  <p:cm authorId="1" dt="2021-04-05T18:12:34.171" idx="13">
    <p:pos x="4635" y="1314"/>
    <p:text>E muito importante gerar facilidade de acesso, mas com segurança para armazenamento por muito tempo e também de sigiloso.</p:text>
    <p:extLst>
      <p:ext uri="{C676402C-5697-4E1C-873F-D02D1690AC5C}">
        <p15:threadingInfo xmlns:p15="http://schemas.microsoft.com/office/powerpoint/2012/main" timeZoneBias="180">
          <p15:parentCm authorId="0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7:26.924" idx="5">
    <p:pos x="1683" y="360"/>
    <p:text>Quais são os impactos da minha solução?
Ela facilita a vida das pessoas?
Reduz custo ou gera novas formas de receita?
Gera impacto social e/ou ambiental?
Temos evidências (antes-depois) dos ganhos gerados?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w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8:21.119" idx="6">
    <p:pos x="1242" y="1089"/>
    <p:text>Qual sua visão para o futuro da solução?
Dado seu estágio atual, como você chegará lá (alcançará a visão)?
Por que o IGTI foi importante neste processo?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c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07" max="773" units="cm"/>
          <inkml:channel name="T" type="integer" max="2.14748E9" units="dev"/>
        </inkml:traceFormat>
        <inkml:channelProperties>
          <inkml:channelProperty channel="X" name="resolution" value="80.1463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1-07-17T16:27:28.4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12557 12708 0,'-76'0'3,"152"0"-2,-177 0 6,50 0 8,-25 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9689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6326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9441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091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57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059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3615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7689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226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801bba7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6" name="Google Shape;126;g6b801bba7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410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9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8195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4702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771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1776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985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Background">
  <p:cSld name="Slide com Background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3"/>
          <p:cNvSpPr/>
          <p:nvPr/>
        </p:nvSpPr>
        <p:spPr>
          <a:xfrm>
            <a:off x="179294" y="170329"/>
            <a:ext cx="11833412" cy="65173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na esquerda">
  <p:cSld name="Foto na esquer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/>
          <p:nvPr/>
        </p:nvSpPr>
        <p:spPr>
          <a:xfrm>
            <a:off x="179294" y="170329"/>
            <a:ext cx="11833412" cy="65173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4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5916706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izado">
  <p:cSld name="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5"/>
          <p:cNvSpPr/>
          <p:nvPr/>
        </p:nvSpPr>
        <p:spPr>
          <a:xfrm>
            <a:off x="179294" y="170329"/>
            <a:ext cx="11833412" cy="65173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5"/>
          <p:cNvSpPr>
            <a:spLocks noGrp="1"/>
          </p:cNvSpPr>
          <p:nvPr>
            <p:ph type="pic" idx="2"/>
          </p:nvPr>
        </p:nvSpPr>
        <p:spPr>
          <a:xfrm>
            <a:off x="6508886" y="573932"/>
            <a:ext cx="5075676" cy="5710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com Legenda">
  <p:cSld name="Foto com Legend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/>
          <p:nvPr/>
        </p:nvSpPr>
        <p:spPr>
          <a:xfrm>
            <a:off x="179294" y="170329"/>
            <a:ext cx="11833412" cy="65173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6"/>
          <p:cNvSpPr>
            <a:spLocks noGrp="1"/>
          </p:cNvSpPr>
          <p:nvPr>
            <p:ph type="pic" idx="2"/>
          </p:nvPr>
        </p:nvSpPr>
        <p:spPr>
          <a:xfrm>
            <a:off x="1960096" y="170329"/>
            <a:ext cx="3773715" cy="6517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00" b="1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00" b="1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179294" y="180896"/>
            <a:ext cx="11833412" cy="65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179294" y="170327"/>
            <a:ext cx="11833412" cy="6517343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533400" y="0"/>
            <a:ext cx="8058150" cy="1703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950663" y="-66674"/>
            <a:ext cx="5526337" cy="4438649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601268" y="2355119"/>
            <a:ext cx="5133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9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Pitch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1651825" y="3690309"/>
            <a:ext cx="406317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PROJETO APLICADO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044" y="438074"/>
            <a:ext cx="1495280" cy="4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950663" y="4782762"/>
            <a:ext cx="4910900" cy="149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100" b="0" i="0" u="none" strike="noStrike" cap="none" dirty="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WEB ASO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pt-BR" sz="2100" dirty="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>
              <a:buSzPts val="2000"/>
            </a:pPr>
            <a:r>
              <a:rPr lang="pt-BR" b="1" i="1" dirty="0">
                <a:solidFill>
                  <a:schemeClr val="bg1"/>
                </a:solidFill>
              </a:rPr>
              <a:t>Uma aplicação web para emissão de documentos para Atestado de Saúde Ocupacional (ASO).</a:t>
            </a:r>
            <a:endParaRPr lang="pt-BR" i="1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pt-BR" sz="2100" b="0" i="0" u="none" strike="noStrike" cap="none" dirty="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3D9C97D4-54D8-4B0D-A756-3EBE3844EB28}"/>
                  </a:ext>
                </a:extLst>
              </p14:cNvPr>
              <p14:cNvContentPartPr/>
              <p14:nvPr/>
            </p14:nvContentPartPr>
            <p14:xfrm>
              <a:off x="4438440" y="4574880"/>
              <a:ext cx="82440" cy="36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3D9C97D4-54D8-4B0D-A756-3EBE3844EB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2600" y="4511520"/>
                <a:ext cx="11376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4208833" cy="5246557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-101265" y="1176115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964306" y="72494"/>
            <a:ext cx="8037726" cy="117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sz="5400" b="0" i="0" u="none" strike="noStrike" cap="none" dirty="0">
                <a:solidFill>
                  <a:srgbClr val="000000"/>
                </a:solidFill>
                <a:sym typeface="Arial"/>
              </a:rPr>
              <a:t>HTTP - GET</a:t>
            </a:r>
            <a:endParaRPr sz="54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438" y="573932"/>
            <a:ext cx="1395714" cy="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C7DB3B-DD61-436E-B8AA-8276680D68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70" y="1302728"/>
            <a:ext cx="8426548" cy="5477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7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1" y="1"/>
            <a:ext cx="2203554" cy="3013022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-17023" y="564647"/>
            <a:ext cx="1564305" cy="8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03.6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486671" y="29723"/>
            <a:ext cx="7654941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sz="4800" b="0" i="0" u="none" strike="noStrike" cap="none" dirty="0">
                <a:solidFill>
                  <a:srgbClr val="000000"/>
                </a:solidFill>
                <a:sym typeface="Arial"/>
              </a:rPr>
              <a:t>Arquitetura</a:t>
            </a:r>
            <a:endParaRPr sz="4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07145"/>
            <a:ext cx="1395714" cy="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vação de Tela 8">
            <a:hlinkClick r:id="" action="ppaction://media"/>
            <a:extLst>
              <a:ext uri="{FF2B5EF4-FFF2-40B4-BE49-F238E27FC236}">
                <a16:creationId xmlns:a16="http://schemas.microsoft.com/office/drawing/2014/main" id="{048660D5-7893-4866-AC12-60AD2E9BB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874" y="1012873"/>
            <a:ext cx="10293242" cy="5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3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8908">
        <p14:warp dir="in"/>
      </p:transition>
    </mc:Choice>
    <mc:Fallback>
      <p:transition spd="slow" advTm="28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668655" y="609600"/>
            <a:ext cx="10854690" cy="563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6524161" y="1603896"/>
            <a:ext cx="4208833" cy="1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7EFFF8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Diferencial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6524161" y="3234260"/>
            <a:ext cx="4208834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- Atendimento simplificado (SPA), emissão de ASO eficaz, mais praticidade cadastro e facilidade obter as informações do funcionário e das consultas Médicas.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- Gestão integrada das informações trocadas para atendimento e cobrança facilitada.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- Componentes simples e inteligentes.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- Infra cloud.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- Serviços self-service.</a:t>
            </a:r>
          </a:p>
        </p:txBody>
      </p:sp>
      <p:sp>
        <p:nvSpPr>
          <p:cNvPr id="162" name="Google Shape;162;p20"/>
          <p:cNvSpPr/>
          <p:nvPr/>
        </p:nvSpPr>
        <p:spPr>
          <a:xfrm rot="5400000" flipH="1">
            <a:off x="110935" y="3360907"/>
            <a:ext cx="1115440" cy="136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290" r="28289"/>
          <a:stretch/>
        </p:blipFill>
        <p:spPr>
          <a:xfrm>
            <a:off x="1960096" y="170329"/>
            <a:ext cx="3773715" cy="65173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742594" y="427486"/>
            <a:ext cx="42087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WEB ASO </a:t>
            </a:r>
            <a:endParaRPr sz="1400" b="0" i="0" u="none" strike="noStrike" cap="none" dirty="0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1789321" y="4045120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789321" y="5225701"/>
            <a:ext cx="511696" cy="511696"/>
          </a:xfrm>
          <a:prstGeom prst="roundRect">
            <a:avLst>
              <a:gd name="adj" fmla="val 16667"/>
            </a:avLst>
          </a:prstGeom>
          <a:solidFill>
            <a:srgbClr val="4653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1789321" y="2841558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530188" y="2769792"/>
            <a:ext cx="88173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pt-BR" sz="1600" dirty="0">
                <a:solidFill>
                  <a:srgbClr val="1A1F20"/>
                </a:solidFill>
              </a:rPr>
              <a:t>Simplificar a geração do ASO.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2530188" y="3964199"/>
            <a:ext cx="548954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pt-BR" sz="1600" dirty="0">
                <a:solidFill>
                  <a:srgbClr val="1A1F20"/>
                </a:solidFill>
              </a:rPr>
              <a:t>Gestão da informação entre Clínica, Funcionário, Médico.</a:t>
            </a:r>
          </a:p>
        </p:txBody>
      </p:sp>
      <p:sp>
        <p:nvSpPr>
          <p:cNvPr id="175" name="Google Shape;175;p21"/>
          <p:cNvSpPr txBox="1"/>
          <p:nvPr/>
        </p:nvSpPr>
        <p:spPr>
          <a:xfrm>
            <a:off x="2530189" y="4272120"/>
            <a:ext cx="8143786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Facilitar a troca de informação entre as diversas personas do sistema.</a:t>
            </a:r>
            <a:endParaRPr sz="1200" b="0" i="0" u="none" strike="noStrike" cap="none" dirty="0">
              <a:solidFill>
                <a:srgbClr val="1A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2530188" y="5141825"/>
            <a:ext cx="78724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pt-BR" sz="1600" dirty="0">
                <a:solidFill>
                  <a:srgbClr val="1A1F20"/>
                </a:solidFill>
              </a:rPr>
              <a:t>Serviços self-service.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530189" y="5449746"/>
            <a:ext cx="8143786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pt-BR" sz="1200" dirty="0"/>
              <a:t>Facilitar o faturamento e cobranças dos serviços de atendimento, emissão, armazenamento dos dados.</a:t>
            </a:r>
          </a:p>
        </p:txBody>
      </p:sp>
      <p:sp>
        <p:nvSpPr>
          <p:cNvPr id="178" name="Google Shape;178;p21"/>
          <p:cNvSpPr txBox="1"/>
          <p:nvPr/>
        </p:nvSpPr>
        <p:spPr>
          <a:xfrm>
            <a:off x="1789320" y="531442"/>
            <a:ext cx="303032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Impacto</a:t>
            </a:r>
            <a:endParaRPr sz="38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272F3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Como funciona o seu produto?</a:t>
            </a:r>
            <a:endParaRPr sz="1400" b="0" i="0" u="none" strike="noStrike" cap="none">
              <a:solidFill>
                <a:srgbClr val="272F3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" name="Google Shape;175;p21">
            <a:extLst>
              <a:ext uri="{FF2B5EF4-FFF2-40B4-BE49-F238E27FC236}">
                <a16:creationId xmlns:a16="http://schemas.microsoft.com/office/drawing/2014/main" id="{8B0F22D3-7D49-4D17-B481-E23A49F93543}"/>
              </a:ext>
            </a:extLst>
          </p:cNvPr>
          <p:cNvSpPr txBox="1"/>
          <p:nvPr/>
        </p:nvSpPr>
        <p:spPr>
          <a:xfrm>
            <a:off x="2530188" y="3093010"/>
            <a:ext cx="8143786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40000"/>
              </a:lnSpc>
              <a:buSzPts val="1200"/>
            </a:pPr>
            <a:r>
              <a:rPr lang="pt-BR" sz="1200" dirty="0"/>
              <a:t>Componentes simples e inteligentes.</a:t>
            </a:r>
            <a:endParaRPr sz="1200" b="0" i="0" u="none" strike="noStrike" cap="none" dirty="0">
              <a:solidFill>
                <a:srgbClr val="1A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712" b="8710"/>
          <a:stretch/>
        </p:blipFill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179294" y="161363"/>
            <a:ext cx="11833412" cy="6517343"/>
          </a:xfrm>
          <a:prstGeom prst="rect">
            <a:avLst/>
          </a:prstGeom>
          <a:solidFill>
            <a:schemeClr val="dk1">
              <a:alpha val="3333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082981" y="1691066"/>
            <a:ext cx="3706732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rgbClr val="3DFFF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Próximos Passos</a:t>
            </a:r>
            <a:endParaRPr sz="3800" b="0" i="0" u="none" strike="noStrike" cap="none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082980" y="3538630"/>
            <a:ext cx="4003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 a sua visão para o futuro da solução?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082980" y="3982832"/>
            <a:ext cx="3706800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a publicação MVP,  primeiramente vamos terminar o modulo de Atendimento. Que seria a implementação completa da gestão do Atendimento.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533903" y="2838243"/>
            <a:ext cx="511696" cy="51169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6533903" y="4722312"/>
            <a:ext cx="511696" cy="51169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6533903" y="1016401"/>
            <a:ext cx="511696" cy="51169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7274771" y="944635"/>
            <a:ext cx="34060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pt-BR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Gestão Financeira - Internet.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7274771" y="1252556"/>
            <a:ext cx="3406042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</a:rPr>
              <a:t>Modulo para Gestão do Faturamento dos serviços prestados as empresas. Como os ASO emitidos e exames e consultas realizados na clínica.</a:t>
            </a:r>
          </a:p>
        </p:txBody>
      </p:sp>
      <p:sp>
        <p:nvSpPr>
          <p:cNvPr id="193" name="Google Shape;193;p22"/>
          <p:cNvSpPr txBox="1"/>
          <p:nvPr/>
        </p:nvSpPr>
        <p:spPr>
          <a:xfrm>
            <a:off x="7274771" y="2757322"/>
            <a:ext cx="42976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pt-BR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Gestão de Funcionários - web / Mobile.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7274771" y="3065243"/>
            <a:ext cx="3406042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Modulo para Gestão do Cadastro de Funcionário. Gerenciar de forma integrada, toda informação do Funcionário e principalmente facilitar a coleta de dados.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274770" y="4635598"/>
            <a:ext cx="42976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pt-BR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Gestão Medica - web / Mobile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274771" y="4946357"/>
            <a:ext cx="3406042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Permitir que o médico, tenha acesso facilitado com segurança e mobilidade as informações de consultas e prontuários do funcionários.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980" y="850425"/>
            <a:ext cx="1495280" cy="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6593278" y="1271237"/>
            <a:ext cx="4587515" cy="4287543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6593278" y="4438881"/>
            <a:ext cx="4297711" cy="88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Obrigado!</a:t>
            </a:r>
            <a:endParaRPr sz="4400" b="0" i="0" u="none" strike="noStrike" cap="none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980" y="850425"/>
            <a:ext cx="1495280" cy="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>
            <a:off x="8309234" y="4431790"/>
            <a:ext cx="3156216" cy="1910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8309234" y="515767"/>
            <a:ext cx="3156216" cy="1910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726550" y="638472"/>
            <a:ext cx="3473727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lang="pt-BR" sz="3600" b="0" i="0" u="none" strike="noStrike" cap="none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Sumário</a:t>
            </a:r>
            <a:endParaRPr sz="3600" b="0" i="0" u="none" strike="noStrike" cap="none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4976325" y="1228400"/>
            <a:ext cx="223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APRESENTAÇÃO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4976325" y="1534664"/>
            <a:ext cx="2434321" cy="32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4976325" y="638472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4599855" y="2473457"/>
            <a:ext cx="3156216" cy="1910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4976325" y="3225650"/>
            <a:ext cx="233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4976325" y="3531906"/>
            <a:ext cx="2434321" cy="32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é a dor?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4976325" y="2635714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4976325" y="5156200"/>
            <a:ext cx="233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4976325" y="5462468"/>
            <a:ext cx="2434321" cy="32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eu proponho?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976325" y="4566276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8685698" y="1228400"/>
            <a:ext cx="19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DIFERENCIAL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8685703" y="1534664"/>
            <a:ext cx="2434321" cy="57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a sua solução tem de especial?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8685703" y="638472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8685696" y="3225650"/>
            <a:ext cx="21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IMPACTO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685703" y="3531906"/>
            <a:ext cx="2434321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Quais são os impactos da minha solução?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8685703" y="2635714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8685698" y="5156200"/>
            <a:ext cx="29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PRÓXIMOS PASSOS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8685703" y="5462468"/>
            <a:ext cx="2434321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sua visão para o futuro da solução?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8685703" y="4566276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50" y="5752387"/>
            <a:ext cx="1295911" cy="40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801bba70_0_92"/>
          <p:cNvSpPr txBox="1"/>
          <p:nvPr/>
        </p:nvSpPr>
        <p:spPr>
          <a:xfrm>
            <a:off x="7094706" y="661482"/>
            <a:ext cx="4208833" cy="14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01.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Apresentação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6b801bba70_0_92"/>
          <p:cNvSpPr txBox="1"/>
          <p:nvPr/>
        </p:nvSpPr>
        <p:spPr>
          <a:xfrm>
            <a:off x="7094706" y="2120151"/>
            <a:ext cx="4792494" cy="389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dk1"/>
                </a:solidFill>
              </a:rPr>
              <a:t>Sadu Toledo de Souza, Bacharel em Ciência da Computação, Desenvolvedor de Software e aluno do curso MBA Desenvolvedor Full </a:t>
            </a:r>
            <a:r>
              <a:rPr lang="pt-BR" sz="1600" dirty="0" err="1">
                <a:solidFill>
                  <a:schemeClr val="dk1"/>
                </a:solidFill>
              </a:rPr>
              <a:t>Stack</a:t>
            </a:r>
            <a:r>
              <a:rPr lang="pt-BR" sz="1600" dirty="0">
                <a:solidFill>
                  <a:schemeClr val="dk1"/>
                </a:solidFill>
              </a:rPr>
              <a:t>.</a:t>
            </a:r>
          </a:p>
          <a:p>
            <a:pPr lvl="0" algn="just">
              <a:lnSpc>
                <a:spcPct val="130000"/>
              </a:lnSpc>
              <a:buSzPts val="1200"/>
            </a:pPr>
            <a:endParaRPr lang="pt-BR" sz="1600" dirty="0">
              <a:solidFill>
                <a:schemeClr val="dk1"/>
              </a:solidFill>
            </a:endParaRPr>
          </a:p>
          <a:p>
            <a:pPr lvl="0" algn="just"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dk1"/>
                </a:solidFill>
              </a:rPr>
              <a:t>O projeto Web ASO tem há meta de possibilitar  a emissão de um documento online de maneira simples e eficaz.</a:t>
            </a:r>
          </a:p>
          <a:p>
            <a:pPr lvl="0" algn="just">
              <a:lnSpc>
                <a:spcPct val="130000"/>
              </a:lnSpc>
              <a:buSzPts val="1200"/>
            </a:pPr>
            <a:endParaRPr lang="pt-BR" sz="1600" dirty="0">
              <a:solidFill>
                <a:schemeClr val="dk1"/>
              </a:solidFill>
            </a:endParaRPr>
          </a:p>
          <a:p>
            <a:pPr lvl="0" algn="just"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dk1"/>
                </a:solidFill>
              </a:rPr>
              <a:t>Facilitar a comunicação das informações entre as diversas personas necessárias para emissão do documento ASO Online.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1" name="Google Shape;131;g6b801bba70_0_92"/>
          <p:cNvSpPr/>
          <p:nvPr/>
        </p:nvSpPr>
        <p:spPr>
          <a:xfrm flipH="1">
            <a:off x="5538280" y="661482"/>
            <a:ext cx="1115440" cy="136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6b801bba70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44" y="438074"/>
            <a:ext cx="1495280" cy="4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pessoa, homem, vestindo, mulher&#10;&#10;Descrição gerada automaticamente">
            <a:extLst>
              <a:ext uri="{FF2B5EF4-FFF2-40B4-BE49-F238E27FC236}">
                <a16:creationId xmlns:a16="http://schemas.microsoft.com/office/drawing/2014/main" id="{62592208-9D19-4022-9182-6CFA4CD0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44" y="2447429"/>
            <a:ext cx="6121293" cy="1963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810987" y="685134"/>
            <a:ext cx="10570026" cy="54877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532136" y="2274838"/>
            <a:ext cx="3391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rgbClr val="7EFFF8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A9B6B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Qual é a dor?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9B6B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042992" y="1314595"/>
            <a:ext cx="4769224" cy="361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lt1"/>
                </a:solidFill>
              </a:rPr>
              <a:t>Gerir a emissão documento, garantia de armazenamento das informações com segurança e o faturamento dos atendimento. O ASO é necessários para o Funcionários e Empresas, para cumprimento da lei trabalhista. Dificuldade para obter as informações necessárias para o cadastro do Funcionário. O ASO é composto por varias informações para realização do atendimento do funcionário e realização de exames complementares. Falta integração das informações entre Clínica, Funcionário e Médicos.</a:t>
            </a:r>
          </a:p>
        </p:txBody>
      </p:sp>
      <p:cxnSp>
        <p:nvCxnSpPr>
          <p:cNvPr id="142" name="Google Shape;142;p6"/>
          <p:cNvCxnSpPr/>
          <p:nvPr/>
        </p:nvCxnSpPr>
        <p:spPr>
          <a:xfrm>
            <a:off x="6096000" y="5118143"/>
            <a:ext cx="59634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3567699" y="-7148"/>
            <a:ext cx="5845243" cy="6858000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88989" y="1191462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88989" y="2724149"/>
            <a:ext cx="3818580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dirty="0"/>
              <a:t>Sistema web para emissão do ASO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438" y="573932"/>
            <a:ext cx="1395714" cy="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Espaço Reservado para Imagem 4" descr="Garrafa de bebida na mão&#10;&#10;Descrição gerada automaticamente com confiança baixa">
            <a:extLst>
              <a:ext uri="{FF2B5EF4-FFF2-40B4-BE49-F238E27FC236}">
                <a16:creationId xmlns:a16="http://schemas.microsoft.com/office/drawing/2014/main" id="{142F5CF3-213A-4EED-B0F8-404B5213456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9065" r="29065"/>
          <a:stretch>
            <a:fillRect/>
          </a:stretch>
        </p:blipFill>
        <p:spPr>
          <a:xfrm>
            <a:off x="7308592" y="3268067"/>
            <a:ext cx="4208700" cy="242731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5845243" cy="6858000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88989" y="1191462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277310" y="1942459"/>
            <a:ext cx="5773439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sz="7200" dirty="0"/>
              <a:t>Modelagem </a:t>
            </a:r>
            <a:r>
              <a:rPr lang="pt-BR" sz="7200" b="0" i="0" u="none" strike="noStrike" cap="none" dirty="0">
                <a:solidFill>
                  <a:srgbClr val="000000"/>
                </a:solidFill>
                <a:sym typeface="Arial"/>
              </a:rPr>
              <a:t>de Dados</a:t>
            </a:r>
            <a:endParaRPr sz="7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438" y="573932"/>
            <a:ext cx="1395714" cy="435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15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4208833" cy="5246557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-101265" y="1176115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964306" y="72494"/>
            <a:ext cx="8037726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sz="7200" dirty="0"/>
              <a:t>Modelo Conceitual</a:t>
            </a:r>
            <a:endParaRPr sz="7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438" y="573932"/>
            <a:ext cx="1395714" cy="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063880-311F-4283-8801-FD051636B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52" y="1612345"/>
            <a:ext cx="9998880" cy="51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4208833" cy="5246557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-101265" y="1176115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964306" y="72494"/>
            <a:ext cx="8037726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sz="7200" dirty="0"/>
              <a:t>Modelo Lógico</a:t>
            </a:r>
            <a:endParaRPr sz="7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438" y="573932"/>
            <a:ext cx="1395714" cy="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1B3B37-857C-49CE-9B2B-DEDE72A7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434" y="1176115"/>
            <a:ext cx="8744566" cy="58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4208833" cy="5246557"/>
          </a:xfrm>
          <a:prstGeom prst="parallelogram">
            <a:avLst>
              <a:gd name="adj" fmla="val 773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-101265" y="1176115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03.4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964306" y="72494"/>
            <a:ext cx="8037726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30000"/>
              </a:lnSpc>
              <a:buSzPts val="1200"/>
            </a:pPr>
            <a:r>
              <a:rPr lang="pt-BR" sz="7200" dirty="0"/>
              <a:t>Modelo Físico</a:t>
            </a: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438" y="573932"/>
            <a:ext cx="1395714" cy="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0D3106-40FA-405C-B946-FF228BEDE92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05" y="1605181"/>
            <a:ext cx="8558581" cy="4961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06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IGTI">
      <a:dk1>
        <a:srgbClr val="353F40"/>
      </a:dk1>
      <a:lt1>
        <a:srgbClr val="FFFFFF"/>
      </a:lt1>
      <a:dk2>
        <a:srgbClr val="003C58"/>
      </a:dk2>
      <a:lt2>
        <a:srgbClr val="F3FBFB"/>
      </a:lt2>
      <a:accent1>
        <a:srgbClr val="00BDB3"/>
      </a:accent1>
      <a:accent2>
        <a:srgbClr val="6B48FF"/>
      </a:accent2>
      <a:accent3>
        <a:srgbClr val="6B7480"/>
      </a:accent3>
      <a:accent4>
        <a:srgbClr val="FFA500"/>
      </a:accent4>
      <a:accent5>
        <a:srgbClr val="007285"/>
      </a:accent5>
      <a:accent6>
        <a:srgbClr val="1975FF"/>
      </a:accent6>
      <a:hlink>
        <a:srgbClr val="6B48FF"/>
      </a:hlink>
      <a:folHlink>
        <a:srgbClr val="6B4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519</Words>
  <Application>Microsoft Office PowerPoint</Application>
  <PresentationFormat>Widescreen</PresentationFormat>
  <Paragraphs>94</Paragraphs>
  <Slides>15</Slides>
  <Notes>15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Calibri</vt:lpstr>
      <vt:lpstr>Arial</vt:lpstr>
      <vt:lpstr>Libre Franklin</vt:lpstr>
      <vt:lpstr>Trebuchet MS</vt:lpstr>
      <vt:lpstr>Libre Franklin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lucas.fonseca@igti.edu.br</dc:creator>
  <cp:lastModifiedBy>saduts@gmail.com</cp:lastModifiedBy>
  <cp:revision>37</cp:revision>
  <dcterms:created xsi:type="dcterms:W3CDTF">2019-09-06T18:34:24Z</dcterms:created>
  <dcterms:modified xsi:type="dcterms:W3CDTF">2021-07-17T20:04:06Z</dcterms:modified>
</cp:coreProperties>
</file>